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80" r:id="rId2"/>
    <p:sldId id="257" r:id="rId3"/>
    <p:sldId id="256" r:id="rId4"/>
    <p:sldId id="259" r:id="rId5"/>
    <p:sldId id="268" r:id="rId6"/>
    <p:sldId id="267" r:id="rId7"/>
    <p:sldId id="260" r:id="rId8"/>
    <p:sldId id="261" r:id="rId9"/>
    <p:sldId id="262" r:id="rId10"/>
    <p:sldId id="269" r:id="rId11"/>
    <p:sldId id="270" r:id="rId12"/>
    <p:sldId id="263" r:id="rId13"/>
    <p:sldId id="271" r:id="rId14"/>
    <p:sldId id="264" r:id="rId15"/>
    <p:sldId id="265" r:id="rId16"/>
    <p:sldId id="272" r:id="rId17"/>
    <p:sldId id="266" r:id="rId18"/>
    <p:sldId id="273" r:id="rId19"/>
    <p:sldId id="274" r:id="rId20"/>
    <p:sldId id="275" r:id="rId21"/>
    <p:sldId id="276" r:id="rId22"/>
    <p:sldId id="277" r:id="rId23"/>
    <p:sldId id="278" r:id="rId24"/>
    <p:sldId id="279" r:id="rId25"/>
    <p:sldId id="281" r:id="rId26"/>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63" d="100"/>
          <a:sy n="63" d="100"/>
        </p:scale>
        <p:origin x="764"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jp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30ECE59-F4C7-46EB-AA7C-E68AD64FA42C}" type="datetimeFigureOut">
              <a:rPr lang="en-US" smtClean="0"/>
              <a:t>2/22/2020</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589982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30ECE59-F4C7-46EB-AA7C-E68AD64FA42C}" type="datetimeFigureOut">
              <a:rPr lang="en-US" smtClean="0"/>
              <a:t>2/22/2020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493657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30ECE59-F4C7-46EB-AA7C-E68AD64FA42C}" type="datetimeFigureOut">
              <a:rPr lang="en-US" smtClean="0"/>
              <a:t>2/22/2020</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38379729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30ECE59-F4C7-46EB-AA7C-E68AD64FA42C}" type="datetimeFigureOut">
              <a:rPr lang="en-US" smtClean="0"/>
              <a:t>2/22/2020</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8B86E41E-BC76-45F9-9DD7-0890E36C5008}"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5339304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30ECE59-F4C7-46EB-AA7C-E68AD64FA42C}" type="datetimeFigureOut">
              <a:rPr lang="en-US" smtClean="0"/>
              <a:t>2/22/2020</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27185413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30ECE59-F4C7-46EB-AA7C-E68AD64FA42C}" type="datetimeFigureOut">
              <a:rPr lang="en-US" smtClean="0"/>
              <a:t>2/22/2020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6647643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30ECE59-F4C7-46EB-AA7C-E68AD64FA42C}" type="datetimeFigureOut">
              <a:rPr lang="en-US" smtClean="0"/>
              <a:t>2/22/2020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32914905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30ECE59-F4C7-46EB-AA7C-E68AD64FA42C}" type="datetimeFigureOut">
              <a:rPr lang="en-US" smtClean="0"/>
              <a:t>2/22/2020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35013648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30ECE59-F4C7-46EB-AA7C-E68AD64FA42C}" type="datetimeFigureOut">
              <a:rPr lang="en-US" smtClean="0"/>
              <a:t>2/22/2020</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1628747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30ECE59-F4C7-46EB-AA7C-E68AD64FA42C}" type="datetimeFigureOut">
              <a:rPr lang="en-US" smtClean="0"/>
              <a:t>2/22/2020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1618292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30ECE59-F4C7-46EB-AA7C-E68AD64FA42C}" type="datetimeFigureOut">
              <a:rPr lang="en-US" smtClean="0"/>
              <a:t>2/22/2020</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2500951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30ECE59-F4C7-46EB-AA7C-E68AD64FA42C}" type="datetimeFigureOut">
              <a:rPr lang="en-US" smtClean="0"/>
              <a:t>2/22/2020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36018925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30ECE59-F4C7-46EB-AA7C-E68AD64FA42C}" type="datetimeFigureOut">
              <a:rPr lang="en-US" smtClean="0"/>
              <a:t>2/22/2020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3607929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30ECE59-F4C7-46EB-AA7C-E68AD64FA42C}" type="datetimeFigureOut">
              <a:rPr lang="en-US" smtClean="0"/>
              <a:t>2/22/2020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865663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0ECE59-F4C7-46EB-AA7C-E68AD64FA42C}" type="datetimeFigureOut">
              <a:rPr lang="en-US" smtClean="0"/>
              <a:t>2/22/2020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32878265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30ECE59-F4C7-46EB-AA7C-E68AD64FA42C}" type="datetimeFigureOut">
              <a:rPr lang="en-US" smtClean="0"/>
              <a:t>2/22/2020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876894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30ECE59-F4C7-46EB-AA7C-E68AD64FA42C}" type="datetimeFigureOut">
              <a:rPr lang="en-US" smtClean="0"/>
              <a:t>2/22/2020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86E41E-BC76-45F9-9DD7-0890E36C5008}" type="slidenum">
              <a:rPr lang="en-US" smtClean="0"/>
              <a:t>‹#›</a:t>
            </a:fld>
            <a:endParaRPr lang="en-US"/>
          </a:p>
        </p:txBody>
      </p:sp>
    </p:spTree>
    <p:extLst>
      <p:ext uri="{BB962C8B-B14F-4D97-AF65-F5344CB8AC3E}">
        <p14:creationId xmlns:p14="http://schemas.microsoft.com/office/powerpoint/2010/main" val="23073895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30ECE59-F4C7-46EB-AA7C-E68AD64FA42C}" type="datetimeFigureOut">
              <a:rPr lang="en-US" smtClean="0"/>
              <a:t>2/22/2020</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B86E41E-BC76-45F9-9DD7-0890E36C5008}" type="slidenum">
              <a:rPr lang="en-US" smtClean="0"/>
              <a:t>‹#›</a:t>
            </a:fld>
            <a:endParaRPr lang="en-US"/>
          </a:p>
        </p:txBody>
      </p:sp>
    </p:spTree>
    <p:extLst>
      <p:ext uri="{BB962C8B-B14F-4D97-AF65-F5344CB8AC3E}">
        <p14:creationId xmlns:p14="http://schemas.microsoft.com/office/powerpoint/2010/main" val="1053410028"/>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1286143"/>
            <a:ext cx="9448800" cy="1090246"/>
          </a:xfrm>
        </p:spPr>
        <p:txBody>
          <a:bodyPr>
            <a:noAutofit/>
          </a:bodyPr>
          <a:lstStyle/>
          <a:p>
            <a:pPr algn="ctr"/>
            <a:r>
              <a:rPr lang="en-US" sz="3600" b="1" dirty="0" smtClean="0"/>
              <a:t>TEAMWORK </a:t>
            </a:r>
            <a:r>
              <a:rPr lang="en-US" sz="3600" b="1" dirty="0" smtClean="0"/>
              <a:t> </a:t>
            </a:r>
            <a:r>
              <a:rPr lang="en-US" sz="3600" b="1" dirty="0" smtClean="0"/>
              <a:t>IN MINISTRY - LEADERSHIP/PASTORATE</a:t>
            </a:r>
            <a:endParaRPr lang="en-US" sz="3600" b="1" dirty="0"/>
          </a:p>
        </p:txBody>
      </p:sp>
      <p:sp>
        <p:nvSpPr>
          <p:cNvPr id="3" name="Subtitle 2"/>
          <p:cNvSpPr>
            <a:spLocks noGrp="1"/>
          </p:cNvSpPr>
          <p:nvPr>
            <p:ph type="subTitle" idx="1"/>
          </p:nvPr>
        </p:nvSpPr>
        <p:spPr>
          <a:xfrm>
            <a:off x="1371600" y="3222002"/>
            <a:ext cx="9448800" cy="2178939"/>
          </a:xfrm>
        </p:spPr>
        <p:txBody>
          <a:bodyPr>
            <a:normAutofit/>
          </a:bodyPr>
          <a:lstStyle/>
          <a:p>
            <a:pPr algn="ctr"/>
            <a:r>
              <a:rPr lang="en-US" sz="4000" b="1" dirty="0" smtClean="0"/>
              <a:t>PRESENTED BY </a:t>
            </a:r>
          </a:p>
          <a:p>
            <a:pPr algn="ctr"/>
            <a:r>
              <a:rPr lang="en-US" sz="4000" b="1" dirty="0" smtClean="0"/>
              <a:t>ELDER ROBERT NYARKO</a:t>
            </a:r>
          </a:p>
          <a:p>
            <a:pPr algn="ctr"/>
            <a:r>
              <a:rPr lang="en-US" sz="4000" b="1" dirty="0" smtClean="0"/>
              <a:t>(FAD)</a:t>
            </a:r>
            <a:endParaRPr lang="en-US" sz="4000" b="1" dirty="0"/>
          </a:p>
        </p:txBody>
      </p:sp>
    </p:spTree>
    <p:extLst>
      <p:ext uri="{BB962C8B-B14F-4D97-AF65-F5344CB8AC3E}">
        <p14:creationId xmlns:p14="http://schemas.microsoft.com/office/powerpoint/2010/main" val="3809369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8078" y="0"/>
            <a:ext cx="8610600" cy="1293028"/>
          </a:xfrm>
        </p:spPr>
        <p:txBody>
          <a:bodyPr/>
          <a:lstStyle/>
          <a:p>
            <a:r>
              <a:rPr lang="en-US" b="1" dirty="0"/>
              <a:t>WHY TEAMWORK IS IMPORTANT</a:t>
            </a:r>
            <a:endParaRPr lang="en-US" dirty="0"/>
          </a:p>
        </p:txBody>
      </p:sp>
      <p:sp>
        <p:nvSpPr>
          <p:cNvPr id="3" name="Content Placeholder 2"/>
          <p:cNvSpPr>
            <a:spLocks noGrp="1"/>
          </p:cNvSpPr>
          <p:nvPr>
            <p:ph idx="1"/>
          </p:nvPr>
        </p:nvSpPr>
        <p:spPr>
          <a:xfrm>
            <a:off x="667512" y="1965960"/>
            <a:ext cx="10250424" cy="3986784"/>
          </a:xfrm>
        </p:spPr>
        <p:txBody>
          <a:bodyPr>
            <a:noAutofit/>
          </a:bodyPr>
          <a:lstStyle/>
          <a:p>
            <a:pPr>
              <a:spcBef>
                <a:spcPts val="0"/>
              </a:spcBef>
            </a:pPr>
            <a:r>
              <a:rPr lang="en-US" sz="3300" b="1" dirty="0"/>
              <a:t>Teamwork is the fuel that allows common people attain uncommon results - provides greater learning opportunities, learn from one another’s mistakes, avoid future errors and learn from experienced members. </a:t>
            </a:r>
            <a:endParaRPr lang="en-US" sz="3300" b="1" dirty="0" smtClean="0"/>
          </a:p>
          <a:p>
            <a:pPr>
              <a:spcBef>
                <a:spcPts val="0"/>
              </a:spcBef>
            </a:pPr>
            <a:endParaRPr lang="en-US" sz="3300" b="1" dirty="0"/>
          </a:p>
          <a:p>
            <a:pPr>
              <a:spcBef>
                <a:spcPts val="0"/>
              </a:spcBef>
            </a:pPr>
            <a:r>
              <a:rPr lang="en-US" sz="3300" b="1" dirty="0"/>
              <a:t>Teamwork creates synergy with strong mutual commitment </a:t>
            </a:r>
          </a:p>
          <a:p>
            <a:pPr marL="0" indent="0">
              <a:spcBef>
                <a:spcPts val="0"/>
              </a:spcBef>
              <a:buNone/>
            </a:pPr>
            <a:endParaRPr lang="en-US" sz="3300" b="1" dirty="0"/>
          </a:p>
          <a:p>
            <a:pPr>
              <a:spcBef>
                <a:spcPts val="0"/>
              </a:spcBef>
            </a:pPr>
            <a:endParaRPr lang="en-US" sz="3300" b="1" dirty="0"/>
          </a:p>
        </p:txBody>
      </p:sp>
    </p:spTree>
    <p:extLst>
      <p:ext uri="{BB962C8B-B14F-4D97-AF65-F5344CB8AC3E}">
        <p14:creationId xmlns:p14="http://schemas.microsoft.com/office/powerpoint/2010/main" val="36665876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0" y="0"/>
            <a:ext cx="8610600" cy="1293028"/>
          </a:xfrm>
        </p:spPr>
        <p:txBody>
          <a:bodyPr/>
          <a:lstStyle/>
          <a:p>
            <a:r>
              <a:rPr lang="en-US" b="1" dirty="0"/>
              <a:t>WHY TEAMWORK IS IMPORTANT</a:t>
            </a:r>
            <a:endParaRPr lang="en-US" dirty="0"/>
          </a:p>
        </p:txBody>
      </p:sp>
      <p:sp>
        <p:nvSpPr>
          <p:cNvPr id="3" name="Content Placeholder 2"/>
          <p:cNvSpPr>
            <a:spLocks noGrp="1"/>
          </p:cNvSpPr>
          <p:nvPr>
            <p:ph idx="1"/>
          </p:nvPr>
        </p:nvSpPr>
        <p:spPr/>
        <p:txBody>
          <a:bodyPr>
            <a:normAutofit/>
          </a:bodyPr>
          <a:lstStyle/>
          <a:p>
            <a:pPr>
              <a:spcBef>
                <a:spcPts val="0"/>
              </a:spcBef>
            </a:pPr>
            <a:r>
              <a:rPr lang="en-US" sz="3300" b="1" dirty="0"/>
              <a:t>Greater creativity is fostered. A team of believers tasked with the responsibility of meeting needs and impacting others’ lives can come </a:t>
            </a:r>
            <a:r>
              <a:rPr lang="en-US" sz="3300" b="1" dirty="0" smtClean="0"/>
              <a:t> </a:t>
            </a:r>
            <a:r>
              <a:rPr lang="en-US" sz="3300" b="1" dirty="0"/>
              <a:t>with a </a:t>
            </a:r>
            <a:r>
              <a:rPr lang="en-US" sz="3300" b="1" dirty="0" smtClean="0"/>
              <a:t>multitude </a:t>
            </a:r>
            <a:r>
              <a:rPr lang="en-US" sz="3300" b="1" dirty="0"/>
              <a:t>of new ideas. Creative teams breed even greater creativity</a:t>
            </a:r>
          </a:p>
          <a:p>
            <a:pPr marL="0" indent="0">
              <a:spcBef>
                <a:spcPts val="0"/>
              </a:spcBef>
              <a:buNone/>
            </a:pPr>
            <a:endParaRPr lang="en-US" sz="3300" dirty="0"/>
          </a:p>
        </p:txBody>
      </p:sp>
    </p:spTree>
    <p:extLst>
      <p:ext uri="{BB962C8B-B14F-4D97-AF65-F5344CB8AC3E}">
        <p14:creationId xmlns:p14="http://schemas.microsoft.com/office/powerpoint/2010/main" val="41919861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1548" y="0"/>
            <a:ext cx="9335568" cy="1293028"/>
          </a:xfrm>
        </p:spPr>
        <p:txBody>
          <a:bodyPr/>
          <a:lstStyle/>
          <a:p>
            <a:r>
              <a:rPr lang="en-US" b="1" dirty="0" smtClean="0"/>
              <a:t>THINGS THAT SABOTAGE TEAMWORK</a:t>
            </a:r>
            <a:endParaRPr lang="en-US" b="1" dirty="0"/>
          </a:p>
        </p:txBody>
      </p:sp>
      <p:sp>
        <p:nvSpPr>
          <p:cNvPr id="3" name="Content Placeholder 2"/>
          <p:cNvSpPr>
            <a:spLocks noGrp="1"/>
          </p:cNvSpPr>
          <p:nvPr>
            <p:ph idx="1"/>
          </p:nvPr>
        </p:nvSpPr>
        <p:spPr>
          <a:xfrm>
            <a:off x="658368" y="1965960"/>
            <a:ext cx="10259568" cy="4024125"/>
          </a:xfrm>
        </p:spPr>
        <p:txBody>
          <a:bodyPr>
            <a:noAutofit/>
          </a:bodyPr>
          <a:lstStyle/>
          <a:p>
            <a:pPr>
              <a:spcBef>
                <a:spcPts val="0"/>
              </a:spcBef>
            </a:pPr>
            <a:r>
              <a:rPr lang="en-US" sz="3300" b="1" dirty="0" smtClean="0"/>
              <a:t>Performing alone is easier – Getting a team on the same page takes time, persuasion, ownership, and energy. Some people think soloing is efficient</a:t>
            </a:r>
          </a:p>
          <a:p>
            <a:pPr marL="0" indent="0">
              <a:spcBef>
                <a:spcPts val="0"/>
              </a:spcBef>
              <a:buNone/>
            </a:pPr>
            <a:endParaRPr lang="en-US" sz="3300" b="1" dirty="0" smtClean="0"/>
          </a:p>
          <a:p>
            <a:pPr>
              <a:spcBef>
                <a:spcPts val="0"/>
              </a:spcBef>
            </a:pPr>
            <a:r>
              <a:rPr lang="en-US" sz="3300" b="1" dirty="0" smtClean="0"/>
              <a:t>Control Issues – It is easier to dictate than to rely on the wisdom and breadth of a group of leaders. But dictatorship results in suppressed creativity</a:t>
            </a:r>
          </a:p>
        </p:txBody>
      </p:sp>
    </p:spTree>
    <p:extLst>
      <p:ext uri="{BB962C8B-B14F-4D97-AF65-F5344CB8AC3E}">
        <p14:creationId xmlns:p14="http://schemas.microsoft.com/office/powerpoint/2010/main" val="3147049485"/>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5731" y="0"/>
            <a:ext cx="9301385" cy="1293028"/>
          </a:xfrm>
        </p:spPr>
        <p:txBody>
          <a:bodyPr/>
          <a:lstStyle/>
          <a:p>
            <a:r>
              <a:rPr lang="en-US" b="1" dirty="0"/>
              <a:t>THINGS THAT SABOTAGE TEAMWORK</a:t>
            </a:r>
          </a:p>
        </p:txBody>
      </p:sp>
      <p:sp>
        <p:nvSpPr>
          <p:cNvPr id="3" name="Content Placeholder 2"/>
          <p:cNvSpPr>
            <a:spLocks noGrp="1"/>
          </p:cNvSpPr>
          <p:nvPr>
            <p:ph idx="1"/>
          </p:nvPr>
        </p:nvSpPr>
        <p:spPr>
          <a:xfrm>
            <a:off x="685800" y="2112265"/>
            <a:ext cx="10607040" cy="4398263"/>
          </a:xfrm>
        </p:spPr>
        <p:txBody>
          <a:bodyPr>
            <a:noAutofit/>
          </a:bodyPr>
          <a:lstStyle/>
          <a:p>
            <a:pPr>
              <a:spcBef>
                <a:spcPts val="0"/>
              </a:spcBef>
            </a:pPr>
            <a:r>
              <a:rPr lang="en-US" sz="3300" b="1" dirty="0" smtClean="0"/>
              <a:t>Self-esteem </a:t>
            </a:r>
            <a:r>
              <a:rPr lang="en-US" sz="3300" b="1" dirty="0"/>
              <a:t>Needs – Team work diminishes the perceived value of the individual. The individual is no longer the center of attention. Individual egos are not </a:t>
            </a:r>
            <a:r>
              <a:rPr lang="en-US" sz="3300" b="1" dirty="0" smtClean="0"/>
              <a:t>pronounced </a:t>
            </a:r>
            <a:r>
              <a:rPr lang="en-US" sz="3300" b="1" dirty="0"/>
              <a:t>since the attention is spread over a </a:t>
            </a:r>
            <a:r>
              <a:rPr lang="en-US" sz="3300" b="1" dirty="0" smtClean="0"/>
              <a:t>team</a:t>
            </a:r>
          </a:p>
          <a:p>
            <a:pPr marL="0" indent="0">
              <a:spcBef>
                <a:spcPts val="0"/>
              </a:spcBef>
              <a:buNone/>
            </a:pPr>
            <a:endParaRPr lang="en-US" sz="3300" b="1" dirty="0" smtClean="0"/>
          </a:p>
          <a:p>
            <a:pPr>
              <a:spcBef>
                <a:spcPts val="0"/>
              </a:spcBef>
            </a:pPr>
            <a:r>
              <a:rPr lang="en-US" sz="3300" b="1" dirty="0"/>
              <a:t>Resistance to Change – Many people resist change, but effective team ministry involves doing things in new ways</a:t>
            </a:r>
          </a:p>
          <a:p>
            <a:pPr marL="0" indent="0">
              <a:spcBef>
                <a:spcPts val="0"/>
              </a:spcBef>
              <a:buNone/>
            </a:pPr>
            <a:endParaRPr lang="en-US" sz="3300" b="1" dirty="0"/>
          </a:p>
          <a:p>
            <a:pPr>
              <a:spcBef>
                <a:spcPts val="0"/>
              </a:spcBef>
            </a:pPr>
            <a:endParaRPr lang="en-US" sz="3300" b="1" dirty="0"/>
          </a:p>
          <a:p>
            <a:pPr>
              <a:spcBef>
                <a:spcPts val="0"/>
              </a:spcBef>
            </a:pPr>
            <a:endParaRPr lang="en-US" sz="3300" b="1" dirty="0"/>
          </a:p>
        </p:txBody>
      </p:sp>
    </p:spTree>
    <p:extLst>
      <p:ext uri="{BB962C8B-B14F-4D97-AF65-F5344CB8AC3E}">
        <p14:creationId xmlns:p14="http://schemas.microsoft.com/office/powerpoint/2010/main" val="26466131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7921" y="0"/>
            <a:ext cx="9079194" cy="1293028"/>
          </a:xfrm>
        </p:spPr>
        <p:txBody>
          <a:bodyPr/>
          <a:lstStyle/>
          <a:p>
            <a:r>
              <a:rPr lang="en-US" b="1" dirty="0"/>
              <a:t>THINGS THAT SABOTAGE TEAMWORK</a:t>
            </a:r>
          </a:p>
        </p:txBody>
      </p:sp>
      <p:sp>
        <p:nvSpPr>
          <p:cNvPr id="3" name="Content Placeholder 2"/>
          <p:cNvSpPr>
            <a:spLocks noGrp="1"/>
          </p:cNvSpPr>
          <p:nvPr>
            <p:ph idx="1"/>
          </p:nvPr>
        </p:nvSpPr>
        <p:spPr>
          <a:xfrm>
            <a:off x="685800" y="1837944"/>
            <a:ext cx="10820400" cy="4471416"/>
          </a:xfrm>
        </p:spPr>
        <p:txBody>
          <a:bodyPr>
            <a:normAutofit fontScale="92500"/>
          </a:bodyPr>
          <a:lstStyle/>
          <a:p>
            <a:pPr>
              <a:spcBef>
                <a:spcPts val="0"/>
              </a:spcBef>
            </a:pPr>
            <a:r>
              <a:rPr lang="en-US" sz="3300" b="1" dirty="0"/>
              <a:t>Ignorance – Many people have never been trained to do teamwork in ministry, especially some pastors never embrace the team </a:t>
            </a:r>
            <a:r>
              <a:rPr lang="en-US" sz="3300" b="1" dirty="0" smtClean="0"/>
              <a:t>approach</a:t>
            </a:r>
          </a:p>
          <a:p>
            <a:pPr marL="0" indent="0">
              <a:spcBef>
                <a:spcPts val="0"/>
              </a:spcBef>
              <a:buNone/>
            </a:pPr>
            <a:endParaRPr lang="en-US" sz="3300" b="1" dirty="0"/>
          </a:p>
          <a:p>
            <a:pPr>
              <a:spcBef>
                <a:spcPts val="0"/>
              </a:spcBef>
            </a:pPr>
            <a:r>
              <a:rPr lang="en-US" sz="3300" b="1" dirty="0" smtClean="0"/>
              <a:t>Lack of Motivation – Many do not want to expend the energy it takes to learn how to do ministry in new ways</a:t>
            </a:r>
          </a:p>
          <a:p>
            <a:pPr marL="0" indent="0">
              <a:spcBef>
                <a:spcPts val="0"/>
              </a:spcBef>
              <a:buNone/>
            </a:pPr>
            <a:endParaRPr lang="en-US" sz="3300" b="1" dirty="0" smtClean="0"/>
          </a:p>
          <a:p>
            <a:pPr>
              <a:spcBef>
                <a:spcPts val="0"/>
              </a:spcBef>
            </a:pPr>
            <a:r>
              <a:rPr lang="en-US" sz="3300" b="1" dirty="0" smtClean="0"/>
              <a:t>No Vision – No vision for the future</a:t>
            </a:r>
          </a:p>
          <a:p>
            <a:pPr marL="0" indent="0">
              <a:spcBef>
                <a:spcPts val="0"/>
              </a:spcBef>
              <a:buNone/>
            </a:pPr>
            <a:endParaRPr lang="en-US" sz="3300" b="1" dirty="0" smtClean="0"/>
          </a:p>
          <a:p>
            <a:pPr>
              <a:spcBef>
                <a:spcPts val="0"/>
              </a:spcBef>
            </a:pPr>
            <a:r>
              <a:rPr lang="en-US" sz="3300" b="1" dirty="0" smtClean="0"/>
              <a:t>Church Culture – The church must be team friendly</a:t>
            </a:r>
          </a:p>
          <a:p>
            <a:pPr>
              <a:spcBef>
                <a:spcPts val="0"/>
              </a:spcBef>
            </a:pPr>
            <a:endParaRPr lang="en-US" sz="3300" b="1" dirty="0"/>
          </a:p>
        </p:txBody>
      </p:sp>
    </p:spTree>
    <p:extLst>
      <p:ext uri="{BB962C8B-B14F-4D97-AF65-F5344CB8AC3E}">
        <p14:creationId xmlns:p14="http://schemas.microsoft.com/office/powerpoint/2010/main" val="1901444776"/>
      </p:ext>
    </p:extLst>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26250" y="0"/>
            <a:ext cx="9942320" cy="1293028"/>
          </a:xfrm>
        </p:spPr>
        <p:txBody>
          <a:bodyPr/>
          <a:lstStyle/>
          <a:p>
            <a:r>
              <a:rPr lang="en-US" b="1" dirty="0" smtClean="0"/>
              <a:t>CHARATERISTICS OF GOOD TEAMWORK</a:t>
            </a:r>
            <a:endParaRPr lang="en-US" b="1" dirty="0"/>
          </a:p>
        </p:txBody>
      </p:sp>
      <p:sp>
        <p:nvSpPr>
          <p:cNvPr id="3" name="Content Placeholder 2"/>
          <p:cNvSpPr>
            <a:spLocks noGrp="1"/>
          </p:cNvSpPr>
          <p:nvPr>
            <p:ph idx="1"/>
          </p:nvPr>
        </p:nvSpPr>
        <p:spPr>
          <a:xfrm>
            <a:off x="685800" y="2057401"/>
            <a:ext cx="10820400" cy="4370831"/>
          </a:xfrm>
        </p:spPr>
        <p:txBody>
          <a:bodyPr>
            <a:noAutofit/>
          </a:bodyPr>
          <a:lstStyle/>
          <a:p>
            <a:pPr>
              <a:spcBef>
                <a:spcPts val="0"/>
              </a:spcBef>
            </a:pPr>
            <a:r>
              <a:rPr lang="en-US" sz="3000" b="1" dirty="0" smtClean="0"/>
              <a:t>Good Leaders -  Leaders who possess influence, character and competencies. People of integrity and fully committed to God</a:t>
            </a:r>
          </a:p>
          <a:p>
            <a:pPr marL="0" indent="0">
              <a:spcBef>
                <a:spcPts val="0"/>
              </a:spcBef>
              <a:buNone/>
            </a:pPr>
            <a:endParaRPr lang="en-US" sz="3000" b="1" dirty="0" smtClean="0"/>
          </a:p>
          <a:p>
            <a:pPr>
              <a:spcBef>
                <a:spcPts val="0"/>
              </a:spcBef>
            </a:pPr>
            <a:r>
              <a:rPr lang="en-US" sz="3000" b="1" dirty="0" smtClean="0"/>
              <a:t>Complementary Gifts – The combination of various gifts allows teams to surge ahead. </a:t>
            </a:r>
          </a:p>
          <a:p>
            <a:pPr marL="0" indent="0">
              <a:spcBef>
                <a:spcPts val="0"/>
              </a:spcBef>
              <a:buNone/>
            </a:pPr>
            <a:r>
              <a:rPr lang="en-US" sz="3000" b="1" dirty="0"/>
              <a:t>-</a:t>
            </a:r>
            <a:r>
              <a:rPr lang="en-US" sz="3000" b="1" dirty="0" err="1" smtClean="0"/>
              <a:t>ie</a:t>
            </a:r>
            <a:r>
              <a:rPr lang="en-US" sz="3000" b="1" dirty="0" smtClean="0"/>
              <a:t>: “Leaders with different Personality styles, (D.I.S.C)” Teams work best when they comprise persons whose gifts contribute value while their deficiencies are compensated by the strength of other team members</a:t>
            </a:r>
          </a:p>
        </p:txBody>
      </p:sp>
    </p:spTree>
    <p:extLst>
      <p:ext uri="{BB962C8B-B14F-4D97-AF65-F5344CB8AC3E}">
        <p14:creationId xmlns:p14="http://schemas.microsoft.com/office/powerpoint/2010/main" val="3503804965"/>
      </p:ext>
    </p:extLst>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1530" y="0"/>
            <a:ext cx="9797041" cy="1293028"/>
          </a:xfrm>
        </p:spPr>
        <p:txBody>
          <a:bodyPr/>
          <a:lstStyle/>
          <a:p>
            <a:r>
              <a:rPr lang="en-US" b="1" dirty="0"/>
              <a:t>CHARATERISTICS OF GOOD TEAMWORK</a:t>
            </a:r>
            <a:endParaRPr lang="en-US" dirty="0"/>
          </a:p>
        </p:txBody>
      </p:sp>
      <p:sp>
        <p:nvSpPr>
          <p:cNvPr id="3" name="Content Placeholder 2"/>
          <p:cNvSpPr>
            <a:spLocks noGrp="1"/>
          </p:cNvSpPr>
          <p:nvPr>
            <p:ph idx="1"/>
          </p:nvPr>
        </p:nvSpPr>
        <p:spPr/>
        <p:txBody>
          <a:bodyPr>
            <a:noAutofit/>
          </a:bodyPr>
          <a:lstStyle/>
          <a:p>
            <a:pPr>
              <a:spcBef>
                <a:spcPts val="0"/>
              </a:spcBef>
            </a:pPr>
            <a:r>
              <a:rPr lang="en-US" sz="3300" b="1" dirty="0"/>
              <a:t>Committed to their Members – Members are committed and must demonstrate mutual respect and trust and must self correct and monitor another’s progress toward the </a:t>
            </a:r>
            <a:r>
              <a:rPr lang="en-US" sz="3300" b="1" dirty="0" smtClean="0"/>
              <a:t>vision</a:t>
            </a:r>
          </a:p>
          <a:p>
            <a:pPr>
              <a:spcBef>
                <a:spcPts val="0"/>
              </a:spcBef>
            </a:pPr>
            <a:endParaRPr lang="en-US" sz="3300" b="1" dirty="0"/>
          </a:p>
          <a:p>
            <a:pPr>
              <a:spcBef>
                <a:spcPts val="0"/>
              </a:spcBef>
            </a:pPr>
            <a:r>
              <a:rPr lang="en-US" sz="3300" b="1" dirty="0"/>
              <a:t>Shared Vision – the corporate vision brings a team together and facilitates its passion to move forward </a:t>
            </a:r>
            <a:r>
              <a:rPr lang="en-US" sz="3300" b="1" dirty="0" smtClean="0"/>
              <a:t>Prov. 29:18</a:t>
            </a:r>
            <a:endParaRPr lang="en-US" sz="3300" b="1" dirty="0"/>
          </a:p>
          <a:p>
            <a:pPr>
              <a:spcBef>
                <a:spcPts val="0"/>
              </a:spcBef>
            </a:pPr>
            <a:endParaRPr lang="en-US" sz="3300" b="1" dirty="0"/>
          </a:p>
          <a:p>
            <a:pPr>
              <a:spcBef>
                <a:spcPts val="0"/>
              </a:spcBef>
            </a:pPr>
            <a:endParaRPr lang="en-US" sz="3300" b="1" dirty="0"/>
          </a:p>
        </p:txBody>
      </p:sp>
    </p:spTree>
    <p:extLst>
      <p:ext uri="{BB962C8B-B14F-4D97-AF65-F5344CB8AC3E}">
        <p14:creationId xmlns:p14="http://schemas.microsoft.com/office/powerpoint/2010/main" val="24216579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0253" y="0"/>
            <a:ext cx="9848316" cy="1293028"/>
          </a:xfrm>
        </p:spPr>
        <p:txBody>
          <a:bodyPr/>
          <a:lstStyle/>
          <a:p>
            <a:r>
              <a:rPr lang="en-US" b="1" dirty="0"/>
              <a:t>CHARATERISTICS OF GOOD TEAMWORK</a:t>
            </a:r>
            <a:endParaRPr lang="en-US" dirty="0"/>
          </a:p>
        </p:txBody>
      </p:sp>
      <p:sp>
        <p:nvSpPr>
          <p:cNvPr id="3" name="Content Placeholder 2"/>
          <p:cNvSpPr>
            <a:spLocks noGrp="1"/>
          </p:cNvSpPr>
          <p:nvPr>
            <p:ph idx="1"/>
          </p:nvPr>
        </p:nvSpPr>
        <p:spPr/>
        <p:txBody>
          <a:bodyPr>
            <a:noAutofit/>
          </a:bodyPr>
          <a:lstStyle/>
          <a:p>
            <a:r>
              <a:rPr lang="en-US" sz="3300" b="1" dirty="0"/>
              <a:t>Mutually accountable – members must evaluate their efforts and push one another to live up to their shared standards. Trust and vulnerability keep the team honest, focused, productive and inspired to achieve. </a:t>
            </a:r>
          </a:p>
          <a:p>
            <a:pPr marL="0" indent="0">
              <a:buNone/>
            </a:pPr>
            <a:endParaRPr lang="en-US" sz="3300" b="1" dirty="0" smtClean="0"/>
          </a:p>
          <a:p>
            <a:r>
              <a:rPr lang="en-US" sz="3300" b="1" dirty="0" smtClean="0"/>
              <a:t>Dealing with Dysfunction and Conflict – Deal quickly, decisively and graciously with such behavior that works against the team</a:t>
            </a:r>
          </a:p>
          <a:p>
            <a:endParaRPr lang="en-US" sz="3300" b="1" dirty="0" smtClean="0"/>
          </a:p>
        </p:txBody>
      </p:sp>
    </p:spTree>
    <p:extLst>
      <p:ext uri="{BB962C8B-B14F-4D97-AF65-F5344CB8AC3E}">
        <p14:creationId xmlns:p14="http://schemas.microsoft.com/office/powerpoint/2010/main" val="3730275131"/>
      </p:ext>
    </p:extLst>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54437" y="0"/>
            <a:ext cx="9814133" cy="1293028"/>
          </a:xfrm>
        </p:spPr>
        <p:txBody>
          <a:bodyPr/>
          <a:lstStyle/>
          <a:p>
            <a:r>
              <a:rPr lang="en-US" b="1" dirty="0"/>
              <a:t>CHARATERISTICS OF GOOD TEAMWORK</a:t>
            </a:r>
            <a:endParaRPr lang="en-US" dirty="0"/>
          </a:p>
        </p:txBody>
      </p:sp>
      <p:sp>
        <p:nvSpPr>
          <p:cNvPr id="3" name="Content Placeholder 2"/>
          <p:cNvSpPr>
            <a:spLocks noGrp="1"/>
          </p:cNvSpPr>
          <p:nvPr>
            <p:ph idx="1"/>
          </p:nvPr>
        </p:nvSpPr>
        <p:spPr>
          <a:xfrm>
            <a:off x="685800" y="2286000"/>
            <a:ext cx="10820400" cy="4024125"/>
          </a:xfrm>
        </p:spPr>
        <p:txBody>
          <a:bodyPr>
            <a:normAutofit/>
          </a:bodyPr>
          <a:lstStyle/>
          <a:p>
            <a:r>
              <a:rPr lang="en-US" sz="3300" b="1" dirty="0"/>
              <a:t>Invest Time – Take the time to have meetings, communicate frequently, attend retreats, brainstorm and pray together.</a:t>
            </a:r>
          </a:p>
          <a:p>
            <a:endParaRPr lang="en-US" sz="3300" dirty="0"/>
          </a:p>
        </p:txBody>
      </p:sp>
    </p:spTree>
    <p:extLst>
      <p:ext uri="{BB962C8B-B14F-4D97-AF65-F5344CB8AC3E}">
        <p14:creationId xmlns:p14="http://schemas.microsoft.com/office/powerpoint/2010/main" val="41057370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7584" y="0"/>
            <a:ext cx="9818077" cy="1293028"/>
          </a:xfrm>
        </p:spPr>
        <p:txBody>
          <a:bodyPr>
            <a:normAutofit/>
          </a:bodyPr>
          <a:lstStyle/>
          <a:p>
            <a:r>
              <a:rPr lang="en-US" b="1" dirty="0"/>
              <a:t>ESSENTIAL QUALITIES OF A TEAMPLAYER</a:t>
            </a:r>
          </a:p>
        </p:txBody>
      </p:sp>
      <p:sp>
        <p:nvSpPr>
          <p:cNvPr id="3" name="Content Placeholder 2"/>
          <p:cNvSpPr>
            <a:spLocks noGrp="1"/>
          </p:cNvSpPr>
          <p:nvPr>
            <p:ph idx="1"/>
          </p:nvPr>
        </p:nvSpPr>
        <p:spPr>
          <a:xfrm>
            <a:off x="685800" y="1877941"/>
            <a:ext cx="10820400" cy="4161284"/>
          </a:xfrm>
        </p:spPr>
        <p:txBody>
          <a:bodyPr>
            <a:noAutofit/>
          </a:bodyPr>
          <a:lstStyle/>
          <a:p>
            <a:pPr>
              <a:spcBef>
                <a:spcPts val="0"/>
              </a:spcBef>
            </a:pPr>
            <a:r>
              <a:rPr lang="en-US" sz="3300" b="1" dirty="0"/>
              <a:t>Adaptable – Highly teachable; be willing to learn new skills, creative and service minded</a:t>
            </a:r>
            <a:r>
              <a:rPr lang="en-US" sz="3300" b="1" dirty="0" smtClean="0"/>
              <a:t>.</a:t>
            </a:r>
          </a:p>
          <a:p>
            <a:pPr>
              <a:spcBef>
                <a:spcPts val="0"/>
              </a:spcBef>
            </a:pPr>
            <a:endParaRPr lang="en-US" sz="3300" b="1" dirty="0"/>
          </a:p>
          <a:p>
            <a:pPr>
              <a:spcBef>
                <a:spcPts val="0"/>
              </a:spcBef>
            </a:pPr>
            <a:r>
              <a:rPr lang="en-US" sz="3300" b="1" dirty="0" smtClean="0"/>
              <a:t>Collaborative </a:t>
            </a:r>
            <a:r>
              <a:rPr lang="en-US" sz="3300" b="1" dirty="0"/>
              <a:t>– working together more aggressively, must bring something to the table, not just put in minimum required. Must possess good perception, attitude, focus and results </a:t>
            </a:r>
            <a:r>
              <a:rPr lang="en-US" sz="3300" b="1" dirty="0" smtClean="0"/>
              <a:t>oriented</a:t>
            </a:r>
            <a:endParaRPr lang="en-US" sz="3300" b="1" dirty="0"/>
          </a:p>
        </p:txBody>
      </p:sp>
    </p:spTree>
    <p:extLst>
      <p:ext uri="{BB962C8B-B14F-4D97-AF65-F5344CB8AC3E}">
        <p14:creationId xmlns:p14="http://schemas.microsoft.com/office/powerpoint/2010/main" val="2906761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The Power Of TeamWork  Good TeamWork-xd8y2Lvxmo4_x264">
            <a:hlinkClick r:id="" action="ppaction://media"/>
          </p:cNvPr>
          <p:cNvPicPr>
            <a:picLocks noChangeAspect="1"/>
          </p:cNvPicPr>
          <p:nvPr>
            <a:videoFile r:link="rId1"/>
            <p:extLst>
              <p:ext uri="{DAA4B4D4-6D71-4841-9C94-3DE7FCFB9230}">
                <p14:media xmlns:p14="http://schemas.microsoft.com/office/powerpoint/2010/main" r:embed="rId2">
                  <p14:trim end="45418"/>
                </p14:media>
              </p:ext>
            </p:extLst>
          </p:nvPr>
        </p:nvPicPr>
        <p:blipFill>
          <a:blip r:embed="rId4"/>
          <a:stretch>
            <a:fillRect/>
          </a:stretch>
        </p:blipFill>
        <p:spPr>
          <a:xfrm>
            <a:off x="1817832" y="515385"/>
            <a:ext cx="8770407" cy="5861969"/>
          </a:xfrm>
          <a:prstGeom prst="rect">
            <a:avLst/>
          </a:prstGeom>
        </p:spPr>
      </p:pic>
    </p:spTree>
    <p:extLst>
      <p:ext uri="{BB962C8B-B14F-4D97-AF65-F5344CB8AC3E}">
        <p14:creationId xmlns:p14="http://schemas.microsoft.com/office/powerpoint/2010/main" val="106116276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6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1931" y="0"/>
            <a:ext cx="10213731" cy="1293028"/>
          </a:xfrm>
        </p:spPr>
        <p:txBody>
          <a:bodyPr/>
          <a:lstStyle/>
          <a:p>
            <a:r>
              <a:rPr lang="en-US" b="1" dirty="0"/>
              <a:t>ESSENTIAL QUALITIES OF A TEAMPLAYER</a:t>
            </a:r>
          </a:p>
        </p:txBody>
      </p:sp>
      <p:sp>
        <p:nvSpPr>
          <p:cNvPr id="3" name="Content Placeholder 2"/>
          <p:cNvSpPr>
            <a:spLocks noGrp="1"/>
          </p:cNvSpPr>
          <p:nvPr>
            <p:ph idx="1"/>
          </p:nvPr>
        </p:nvSpPr>
        <p:spPr>
          <a:xfrm>
            <a:off x="685800" y="1435693"/>
            <a:ext cx="10820400" cy="5161659"/>
          </a:xfrm>
        </p:spPr>
        <p:txBody>
          <a:bodyPr>
            <a:noAutofit/>
          </a:bodyPr>
          <a:lstStyle/>
          <a:p>
            <a:pPr>
              <a:spcBef>
                <a:spcPts val="0"/>
              </a:spcBef>
            </a:pPr>
            <a:r>
              <a:rPr lang="en-US" sz="3300" b="1" dirty="0"/>
              <a:t>Committed – No half hearted champions; don’t surrender easily. </a:t>
            </a:r>
          </a:p>
          <a:p>
            <a:pPr>
              <a:spcBef>
                <a:spcPts val="0"/>
              </a:spcBef>
            </a:pPr>
            <a:endParaRPr lang="en-US" sz="3300" b="1" dirty="0" smtClean="0"/>
          </a:p>
          <a:p>
            <a:pPr>
              <a:spcBef>
                <a:spcPts val="0"/>
              </a:spcBef>
            </a:pPr>
            <a:r>
              <a:rPr lang="en-US" sz="3300" b="1" dirty="0" smtClean="0"/>
              <a:t>Competent </a:t>
            </a:r>
            <a:r>
              <a:rPr lang="en-US" sz="3300" b="1" dirty="0"/>
              <a:t>– must be qualified or possess the requisite skills to perform the job well. Committed to excellence, never settle for average, pay attention to detail, and perform with </a:t>
            </a:r>
            <a:r>
              <a:rPr lang="en-US" sz="3300" b="1" dirty="0" smtClean="0"/>
              <a:t>consistency</a:t>
            </a:r>
          </a:p>
          <a:p>
            <a:pPr>
              <a:spcBef>
                <a:spcPts val="0"/>
              </a:spcBef>
            </a:pPr>
            <a:endParaRPr lang="en-US" sz="3300" b="1" dirty="0"/>
          </a:p>
          <a:p>
            <a:pPr>
              <a:spcBef>
                <a:spcPts val="0"/>
              </a:spcBef>
            </a:pPr>
            <a:r>
              <a:rPr lang="en-US" sz="3300" b="1" dirty="0"/>
              <a:t>Dependable – Having pure motives ( not always putting yourself first), having strong sense of responsibility and good sound </a:t>
            </a:r>
            <a:r>
              <a:rPr lang="en-US" sz="3300" b="1" dirty="0" smtClean="0"/>
              <a:t>judgement</a:t>
            </a:r>
          </a:p>
        </p:txBody>
      </p:sp>
    </p:spTree>
    <p:extLst>
      <p:ext uri="{BB962C8B-B14F-4D97-AF65-F5344CB8AC3E}">
        <p14:creationId xmlns:p14="http://schemas.microsoft.com/office/powerpoint/2010/main" val="21314702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2800" y="0"/>
            <a:ext cx="10292862" cy="1293028"/>
          </a:xfrm>
        </p:spPr>
        <p:txBody>
          <a:bodyPr/>
          <a:lstStyle/>
          <a:p>
            <a:r>
              <a:rPr lang="en-US" b="1" dirty="0"/>
              <a:t>ESSENTIAL QUALITIES OF A TEAMPLAYER</a:t>
            </a:r>
          </a:p>
        </p:txBody>
      </p:sp>
      <p:sp>
        <p:nvSpPr>
          <p:cNvPr id="3" name="Content Placeholder 2"/>
          <p:cNvSpPr>
            <a:spLocks noGrp="1"/>
          </p:cNvSpPr>
          <p:nvPr>
            <p:ph idx="1"/>
          </p:nvPr>
        </p:nvSpPr>
        <p:spPr>
          <a:xfrm>
            <a:off x="685800" y="1598064"/>
            <a:ext cx="10820400" cy="4620621"/>
          </a:xfrm>
        </p:spPr>
        <p:txBody>
          <a:bodyPr>
            <a:noAutofit/>
          </a:bodyPr>
          <a:lstStyle/>
          <a:p>
            <a:pPr>
              <a:spcBef>
                <a:spcPts val="0"/>
              </a:spcBef>
            </a:pPr>
            <a:r>
              <a:rPr lang="en-US" sz="3300" b="1" dirty="0" smtClean="0"/>
              <a:t>Disciplined </a:t>
            </a:r>
            <a:r>
              <a:rPr lang="en-US" sz="3300" b="1" dirty="0"/>
              <a:t>- - It means paying the price so you can have the reward later. Disciplined thinking, Disciplined emotions and </a:t>
            </a:r>
            <a:r>
              <a:rPr lang="en-US" sz="3300" b="1" dirty="0" smtClean="0"/>
              <a:t>disciplined </a:t>
            </a:r>
            <a:r>
              <a:rPr lang="en-US" sz="3300" b="1" dirty="0"/>
              <a:t>actions.</a:t>
            </a:r>
          </a:p>
          <a:p>
            <a:pPr>
              <a:spcBef>
                <a:spcPts val="0"/>
              </a:spcBef>
            </a:pPr>
            <a:endParaRPr lang="en-US" sz="3300" dirty="0"/>
          </a:p>
          <a:p>
            <a:r>
              <a:rPr lang="en-US" sz="3300" b="1" dirty="0" smtClean="0"/>
              <a:t>Communicative </a:t>
            </a:r>
            <a:r>
              <a:rPr lang="en-US" sz="3300" b="1" dirty="0"/>
              <a:t>– A team is many voices with a single heart. Do not isolate themselves from teammates. Must be candid, quick and </a:t>
            </a:r>
            <a:r>
              <a:rPr lang="en-US" sz="3300" b="1" dirty="0" smtClean="0"/>
              <a:t>inclusive</a:t>
            </a:r>
            <a:endParaRPr lang="en-US" sz="3300" b="1" dirty="0"/>
          </a:p>
        </p:txBody>
      </p:sp>
    </p:spTree>
    <p:extLst>
      <p:ext uri="{BB962C8B-B14F-4D97-AF65-F5344CB8AC3E}">
        <p14:creationId xmlns:p14="http://schemas.microsoft.com/office/powerpoint/2010/main" val="29139246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1331" y="0"/>
            <a:ext cx="10224331" cy="1293028"/>
          </a:xfrm>
        </p:spPr>
        <p:txBody>
          <a:bodyPr/>
          <a:lstStyle/>
          <a:p>
            <a:r>
              <a:rPr lang="en-US" b="1" dirty="0"/>
              <a:t>ESSENTIAL QUALITIES OF A TEAMPLAYER</a:t>
            </a:r>
          </a:p>
        </p:txBody>
      </p:sp>
      <p:sp>
        <p:nvSpPr>
          <p:cNvPr id="3" name="Content Placeholder 2"/>
          <p:cNvSpPr>
            <a:spLocks noGrp="1"/>
          </p:cNvSpPr>
          <p:nvPr>
            <p:ph idx="1"/>
          </p:nvPr>
        </p:nvSpPr>
        <p:spPr>
          <a:xfrm>
            <a:off x="668709" y="1216116"/>
            <a:ext cx="10820400" cy="5458150"/>
          </a:xfrm>
        </p:spPr>
        <p:txBody>
          <a:bodyPr>
            <a:noAutofit/>
          </a:bodyPr>
          <a:lstStyle/>
          <a:p>
            <a:pPr>
              <a:spcBef>
                <a:spcPts val="0"/>
              </a:spcBef>
            </a:pPr>
            <a:r>
              <a:rPr lang="en-US" sz="3000" b="1" dirty="0"/>
              <a:t>Mission Conscious – Commitment to a mission is the secret of success. Know where the team is going, let the leader lead the team, place team accomplishments ahead of their own do whatever is necessary to achieve the mission.</a:t>
            </a:r>
          </a:p>
          <a:p>
            <a:pPr>
              <a:spcBef>
                <a:spcPts val="0"/>
              </a:spcBef>
            </a:pPr>
            <a:endParaRPr lang="en-US" sz="3000" dirty="0" smtClean="0"/>
          </a:p>
          <a:p>
            <a:pPr>
              <a:spcBef>
                <a:spcPts val="0"/>
              </a:spcBef>
            </a:pPr>
            <a:r>
              <a:rPr lang="en-US" sz="3000" b="1" dirty="0"/>
              <a:t>Relational – If you get along, others will go along, Respect, shared experience, Trust and mutual </a:t>
            </a:r>
            <a:r>
              <a:rPr lang="en-US" sz="3000" b="1" dirty="0" smtClean="0"/>
              <a:t>enjoyment</a:t>
            </a:r>
          </a:p>
          <a:p>
            <a:pPr marL="0" indent="0">
              <a:spcBef>
                <a:spcPts val="0"/>
              </a:spcBef>
              <a:buNone/>
            </a:pPr>
            <a:endParaRPr lang="en-US" sz="3000" b="1" dirty="0"/>
          </a:p>
          <a:p>
            <a:pPr>
              <a:spcBef>
                <a:spcPts val="0"/>
              </a:spcBef>
            </a:pPr>
            <a:r>
              <a:rPr lang="en-US" sz="3000" b="1" dirty="0"/>
              <a:t>Tenacious – Never, Never, quit. Means giving all that you have ( no more, no less; working with determination, quitting only when the job is done</a:t>
            </a:r>
          </a:p>
          <a:p>
            <a:endParaRPr lang="en-US" sz="2800" dirty="0"/>
          </a:p>
        </p:txBody>
      </p:sp>
    </p:spTree>
    <p:extLst>
      <p:ext uri="{BB962C8B-B14F-4D97-AF65-F5344CB8AC3E}">
        <p14:creationId xmlns:p14="http://schemas.microsoft.com/office/powerpoint/2010/main" val="39424455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66516" y="0"/>
            <a:ext cx="8610600" cy="1293028"/>
          </a:xfrm>
        </p:spPr>
        <p:txBody>
          <a:bodyPr/>
          <a:lstStyle/>
          <a:p>
            <a:r>
              <a:rPr lang="en-US" b="1" dirty="0" smtClean="0"/>
              <a:t>WHAT DOES ALL OF THIS MEAN?</a:t>
            </a:r>
            <a:endParaRPr lang="en-US" b="1" dirty="0"/>
          </a:p>
        </p:txBody>
      </p:sp>
      <p:sp>
        <p:nvSpPr>
          <p:cNvPr id="3" name="Content Placeholder 2"/>
          <p:cNvSpPr>
            <a:spLocks noGrp="1"/>
          </p:cNvSpPr>
          <p:nvPr>
            <p:ph idx="1"/>
          </p:nvPr>
        </p:nvSpPr>
        <p:spPr>
          <a:xfrm>
            <a:off x="651616" y="1199370"/>
            <a:ext cx="10820400" cy="5509079"/>
          </a:xfrm>
        </p:spPr>
        <p:txBody>
          <a:bodyPr>
            <a:noAutofit/>
          </a:bodyPr>
          <a:lstStyle/>
          <a:p>
            <a:pPr>
              <a:spcBef>
                <a:spcPts val="0"/>
              </a:spcBef>
            </a:pPr>
            <a:r>
              <a:rPr lang="en-US" sz="2400" b="1" dirty="0"/>
              <a:t>It Means</a:t>
            </a:r>
            <a:r>
              <a:rPr lang="en-US" sz="2400" b="1" dirty="0" smtClean="0"/>
              <a:t>: The success of building kingdom, depends largely on developing a strong team with a deep sense of team spirit.</a:t>
            </a:r>
            <a:endParaRPr lang="en-US" sz="2400" b="1" dirty="0"/>
          </a:p>
          <a:p>
            <a:pPr>
              <a:spcBef>
                <a:spcPts val="0"/>
              </a:spcBef>
            </a:pPr>
            <a:endParaRPr lang="en-US" sz="2400" b="1" dirty="0"/>
          </a:p>
          <a:p>
            <a:pPr>
              <a:spcBef>
                <a:spcPts val="0"/>
              </a:spcBef>
            </a:pPr>
            <a:r>
              <a:rPr lang="en-US" sz="2400" b="1" dirty="0" smtClean="0"/>
              <a:t>We </a:t>
            </a:r>
            <a:r>
              <a:rPr lang="en-US" sz="2400" b="1" dirty="0"/>
              <a:t>can do ministry more effectively in teams as people are motivated to join a team than do ministry by themselves</a:t>
            </a:r>
            <a:r>
              <a:rPr lang="en-US" sz="2400" b="1" dirty="0" smtClean="0"/>
              <a:t>.</a:t>
            </a:r>
          </a:p>
          <a:p>
            <a:pPr>
              <a:spcBef>
                <a:spcPts val="0"/>
              </a:spcBef>
            </a:pPr>
            <a:endParaRPr lang="en-US" sz="2400" b="1" dirty="0"/>
          </a:p>
          <a:p>
            <a:pPr>
              <a:spcBef>
                <a:spcPts val="0"/>
              </a:spcBef>
            </a:pPr>
            <a:r>
              <a:rPr lang="en-US" sz="2400" b="1" dirty="0"/>
              <a:t>Team spirit is </a:t>
            </a:r>
            <a:r>
              <a:rPr lang="en-US" sz="2400" b="1" dirty="0" smtClean="0"/>
              <a:t>never </a:t>
            </a:r>
            <a:r>
              <a:rPr lang="en-US" sz="2400" b="1" dirty="0"/>
              <a:t>accidental but </a:t>
            </a:r>
            <a:r>
              <a:rPr lang="en-US" sz="2400" b="1" dirty="0" smtClean="0"/>
              <a:t>always intentional. Teamwork is built on:</a:t>
            </a:r>
          </a:p>
          <a:p>
            <a:pPr lvl="1">
              <a:spcBef>
                <a:spcPts val="0"/>
              </a:spcBef>
            </a:pPr>
            <a:r>
              <a:rPr lang="en-US" sz="2200" b="1" dirty="0" smtClean="0"/>
              <a:t>Compelling purpose</a:t>
            </a:r>
          </a:p>
          <a:p>
            <a:pPr lvl="1">
              <a:spcBef>
                <a:spcPts val="0"/>
              </a:spcBef>
            </a:pPr>
            <a:r>
              <a:rPr lang="en-US" sz="2200" b="1" dirty="0" smtClean="0"/>
              <a:t>Crystal clear communication</a:t>
            </a:r>
          </a:p>
          <a:p>
            <a:pPr lvl="1">
              <a:spcBef>
                <a:spcPts val="0"/>
              </a:spcBef>
            </a:pPr>
            <a:r>
              <a:rPr lang="en-US" sz="2200" b="1" dirty="0" smtClean="0"/>
              <a:t>Commonly held values</a:t>
            </a:r>
          </a:p>
          <a:p>
            <a:pPr>
              <a:spcBef>
                <a:spcPts val="0"/>
              </a:spcBef>
            </a:pPr>
            <a:endParaRPr lang="en-US" sz="2400" b="1" dirty="0"/>
          </a:p>
          <a:p>
            <a:pPr>
              <a:spcBef>
                <a:spcPts val="0"/>
              </a:spcBef>
            </a:pPr>
            <a:r>
              <a:rPr lang="en-US" sz="2400" b="1" dirty="0"/>
              <a:t>Our Success in building God’s Kingdom depends greatly on being a good </a:t>
            </a:r>
            <a:r>
              <a:rPr lang="en-US" sz="2400" b="1" dirty="0" smtClean="0"/>
              <a:t>team player</a:t>
            </a:r>
          </a:p>
          <a:p>
            <a:pPr marL="0" indent="0">
              <a:spcBef>
                <a:spcPts val="0"/>
              </a:spcBef>
              <a:buNone/>
            </a:pPr>
            <a:endParaRPr lang="en-US" sz="2800" b="1" dirty="0"/>
          </a:p>
          <a:p>
            <a:pPr>
              <a:spcBef>
                <a:spcPts val="0"/>
              </a:spcBef>
            </a:pPr>
            <a:r>
              <a:rPr lang="en-US" sz="2800" b="1" dirty="0"/>
              <a:t>So get involved in a team today</a:t>
            </a:r>
          </a:p>
          <a:p>
            <a:pPr>
              <a:spcBef>
                <a:spcPts val="0"/>
              </a:spcBef>
            </a:pPr>
            <a:endParaRPr lang="en-US" sz="2800" b="1" dirty="0"/>
          </a:p>
        </p:txBody>
      </p:sp>
    </p:spTree>
    <p:extLst>
      <p:ext uri="{BB962C8B-B14F-4D97-AF65-F5344CB8AC3E}">
        <p14:creationId xmlns:p14="http://schemas.microsoft.com/office/powerpoint/2010/main" val="19260853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9278" y="0"/>
            <a:ext cx="10547838" cy="1459523"/>
          </a:xfrm>
        </p:spPr>
        <p:txBody>
          <a:bodyPr/>
          <a:lstStyle/>
          <a:p>
            <a:r>
              <a:rPr lang="en-US" b="1" dirty="0" smtClean="0"/>
              <a:t>What is Our take home as leaders</a:t>
            </a:r>
            <a:endParaRPr lang="en-US" b="1" dirty="0"/>
          </a:p>
        </p:txBody>
      </p:sp>
      <p:sp>
        <p:nvSpPr>
          <p:cNvPr id="3" name="Content Placeholder 2"/>
          <p:cNvSpPr>
            <a:spLocks noGrp="1"/>
          </p:cNvSpPr>
          <p:nvPr>
            <p:ph idx="1"/>
          </p:nvPr>
        </p:nvSpPr>
        <p:spPr>
          <a:xfrm>
            <a:off x="299103" y="1626578"/>
            <a:ext cx="11207097" cy="5090416"/>
          </a:xfrm>
        </p:spPr>
        <p:txBody>
          <a:bodyPr>
            <a:noAutofit/>
          </a:bodyPr>
          <a:lstStyle/>
          <a:p>
            <a:pPr>
              <a:spcBef>
                <a:spcPts val="0"/>
              </a:spcBef>
            </a:pPr>
            <a:r>
              <a:rPr lang="en-US" sz="3300" b="1" dirty="0"/>
              <a:t>COMING TOGETHER IS A BEGINNING, KEEPING TOGETHER IS PROGRESS, WORKING TOGETHER IS </a:t>
            </a:r>
            <a:r>
              <a:rPr lang="en-US" sz="3300" b="1" dirty="0" smtClean="0"/>
              <a:t>SUCCESS</a:t>
            </a:r>
          </a:p>
          <a:p>
            <a:pPr>
              <a:spcBef>
                <a:spcPts val="0"/>
              </a:spcBef>
            </a:pPr>
            <a:endParaRPr lang="en-US" sz="3300" b="1" dirty="0"/>
          </a:p>
          <a:p>
            <a:pPr>
              <a:spcBef>
                <a:spcPts val="0"/>
              </a:spcBef>
            </a:pPr>
            <a:r>
              <a:rPr lang="en-US" sz="3300" b="1" dirty="0"/>
              <a:t>IF EVERYONE IS MOVING TOGETHER, THEN SUCCESS TAKES CARE OF </a:t>
            </a:r>
            <a:r>
              <a:rPr lang="en-US" sz="3300" b="1" dirty="0" smtClean="0"/>
              <a:t>ITSELF</a:t>
            </a:r>
          </a:p>
          <a:p>
            <a:pPr>
              <a:spcBef>
                <a:spcPts val="0"/>
              </a:spcBef>
            </a:pPr>
            <a:endParaRPr lang="en-US" sz="3300" b="1" dirty="0"/>
          </a:p>
          <a:p>
            <a:pPr>
              <a:spcBef>
                <a:spcPts val="0"/>
              </a:spcBef>
            </a:pPr>
            <a:r>
              <a:rPr lang="en-US" sz="3300" b="1" dirty="0"/>
              <a:t>LET’S DO IT IS more POWERFUL than I do it or YOU do </a:t>
            </a:r>
            <a:r>
              <a:rPr lang="en-US" sz="3300" b="1" dirty="0" smtClean="0"/>
              <a:t>it</a:t>
            </a:r>
          </a:p>
          <a:p>
            <a:pPr marL="0" indent="0">
              <a:spcBef>
                <a:spcPts val="0"/>
              </a:spcBef>
              <a:buNone/>
            </a:pPr>
            <a:endParaRPr lang="en-US" sz="3300" b="1" dirty="0"/>
          </a:p>
          <a:p>
            <a:pPr>
              <a:spcBef>
                <a:spcPts val="0"/>
              </a:spcBef>
            </a:pPr>
            <a:endParaRPr lang="en-US" sz="3300" dirty="0"/>
          </a:p>
          <a:p>
            <a:pPr>
              <a:spcBef>
                <a:spcPts val="0"/>
              </a:spcBef>
            </a:pPr>
            <a:endParaRPr lang="en-US" sz="3300" dirty="0"/>
          </a:p>
        </p:txBody>
      </p:sp>
    </p:spTree>
    <p:extLst>
      <p:ext uri="{BB962C8B-B14F-4D97-AF65-F5344CB8AC3E}">
        <p14:creationId xmlns:p14="http://schemas.microsoft.com/office/powerpoint/2010/main" val="8439194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spcBef>
                <a:spcPts val="0"/>
              </a:spcBef>
            </a:pPr>
            <a:r>
              <a:rPr lang="en-US" sz="3300" b="1" dirty="0"/>
              <a:t>TEAM, LET US GET ON THE “BUS” AS A TEAM WITH ONE VISION AND BUILD THE CHURCH OF GOD IN JOY WITH ALL OUR MIGHT, STRENGTH, SKILLS, WISDOM, TALENTS AND EVERYTHING THAT WE HAVE RECEIVED FREELY FROM GOD.</a:t>
            </a:r>
          </a:p>
          <a:p>
            <a:pPr>
              <a:spcBef>
                <a:spcPts val="0"/>
              </a:spcBef>
            </a:pPr>
            <a:endParaRPr lang="en-US" sz="3300" b="1" dirty="0"/>
          </a:p>
          <a:p>
            <a:pPr algn="ctr">
              <a:spcBef>
                <a:spcPts val="0"/>
              </a:spcBef>
            </a:pPr>
            <a:r>
              <a:rPr lang="en-US" sz="3300" b="1" dirty="0"/>
              <a:t>GOD BLESS YOU ALL</a:t>
            </a:r>
          </a:p>
          <a:p>
            <a:endParaRPr lang="en-US" sz="3300" dirty="0"/>
          </a:p>
        </p:txBody>
      </p:sp>
      <p:sp>
        <p:nvSpPr>
          <p:cNvPr id="4" name="Title 1"/>
          <p:cNvSpPr txBox="1">
            <a:spLocks/>
          </p:cNvSpPr>
          <p:nvPr/>
        </p:nvSpPr>
        <p:spPr>
          <a:xfrm>
            <a:off x="1129278" y="0"/>
            <a:ext cx="10547838" cy="1459523"/>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b="1" smtClean="0"/>
              <a:t>What is Our take home as leaders</a:t>
            </a:r>
            <a:endParaRPr lang="en-US" b="1" dirty="0"/>
          </a:p>
        </p:txBody>
      </p:sp>
    </p:spTree>
    <p:extLst>
      <p:ext uri="{BB962C8B-B14F-4D97-AF65-F5344CB8AC3E}">
        <p14:creationId xmlns:p14="http://schemas.microsoft.com/office/powerpoint/2010/main" val="1571286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3535" y="828675"/>
            <a:ext cx="9567949" cy="5200650"/>
          </a:xfrm>
          <a:prstGeom prst="rect">
            <a:avLst/>
          </a:prstGeom>
        </p:spPr>
      </p:pic>
    </p:spTree>
    <p:extLst>
      <p:ext uri="{BB962C8B-B14F-4D97-AF65-F5344CB8AC3E}">
        <p14:creationId xmlns:p14="http://schemas.microsoft.com/office/powerpoint/2010/main" val="2065186994"/>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3720" y="157622"/>
            <a:ext cx="9574850" cy="1293028"/>
          </a:xfrm>
        </p:spPr>
        <p:txBody>
          <a:bodyPr/>
          <a:lstStyle/>
          <a:p>
            <a:r>
              <a:rPr lang="en-US" b="1" dirty="0" smtClean="0"/>
              <a:t>TEAMWORK EXAMPLES FROM THE BIBLE</a:t>
            </a:r>
            <a:endParaRPr lang="en-US" b="1" dirty="0"/>
          </a:p>
        </p:txBody>
      </p:sp>
      <p:sp>
        <p:nvSpPr>
          <p:cNvPr id="3" name="Content Placeholder 2"/>
          <p:cNvSpPr>
            <a:spLocks noGrp="1"/>
          </p:cNvSpPr>
          <p:nvPr>
            <p:ph idx="1"/>
          </p:nvPr>
        </p:nvSpPr>
        <p:spPr>
          <a:xfrm>
            <a:off x="426179" y="1707024"/>
            <a:ext cx="10820400" cy="4544568"/>
          </a:xfrm>
        </p:spPr>
        <p:txBody>
          <a:bodyPr>
            <a:noAutofit/>
          </a:bodyPr>
          <a:lstStyle/>
          <a:p>
            <a:pPr>
              <a:spcBef>
                <a:spcPts val="0"/>
              </a:spcBef>
            </a:pPr>
            <a:r>
              <a:rPr lang="en-US" sz="3300" b="1" dirty="0" smtClean="0"/>
              <a:t>THE HOLY TRINITY – God Himself has worked throughout history in a team of Divinity. Gen. 1:26</a:t>
            </a:r>
          </a:p>
          <a:p>
            <a:pPr marL="0" indent="0">
              <a:spcBef>
                <a:spcPts val="0"/>
              </a:spcBef>
              <a:buNone/>
            </a:pPr>
            <a:endParaRPr lang="en-US" sz="3300" b="1" dirty="0" smtClean="0"/>
          </a:p>
          <a:p>
            <a:pPr>
              <a:spcBef>
                <a:spcPts val="0"/>
              </a:spcBef>
            </a:pPr>
            <a:r>
              <a:rPr lang="en-US" sz="3300" b="1" dirty="0" smtClean="0"/>
              <a:t>MOSES – An incredible leader but needed a team. God gave him Joshua, Aaron and Caleb to share the load of leadership. Exodus 18:17</a:t>
            </a:r>
          </a:p>
          <a:p>
            <a:pPr>
              <a:spcBef>
                <a:spcPts val="0"/>
              </a:spcBef>
            </a:pPr>
            <a:endParaRPr lang="en-US" sz="3300" b="1" dirty="0" smtClean="0"/>
          </a:p>
          <a:p>
            <a:pPr>
              <a:spcBef>
                <a:spcPts val="0"/>
              </a:spcBef>
            </a:pPr>
            <a:r>
              <a:rPr lang="en-US" sz="3300" b="1" dirty="0" smtClean="0"/>
              <a:t>NEHEMIAH – Nehemiah relied greatly on teams to restore the walls of Jerusalem. Gifted skilled people were used to fulfil the vision of God.</a:t>
            </a:r>
          </a:p>
        </p:txBody>
      </p:sp>
    </p:spTree>
    <p:extLst>
      <p:ext uri="{BB962C8B-B14F-4D97-AF65-F5344CB8AC3E}">
        <p14:creationId xmlns:p14="http://schemas.microsoft.com/office/powerpoint/2010/main" val="1631766279"/>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9720" y="157620"/>
            <a:ext cx="9677400" cy="1293028"/>
          </a:xfrm>
        </p:spPr>
        <p:txBody>
          <a:bodyPr/>
          <a:lstStyle/>
          <a:p>
            <a:r>
              <a:rPr lang="en-US" b="1" dirty="0"/>
              <a:t>TEAMWORK EXAMPLES FROM THE BIBLE</a:t>
            </a:r>
            <a:endParaRPr lang="en-US" dirty="0"/>
          </a:p>
        </p:txBody>
      </p:sp>
      <p:sp>
        <p:nvSpPr>
          <p:cNvPr id="3" name="Content Placeholder 2"/>
          <p:cNvSpPr>
            <a:spLocks noGrp="1"/>
          </p:cNvSpPr>
          <p:nvPr>
            <p:ph idx="1"/>
          </p:nvPr>
        </p:nvSpPr>
        <p:spPr>
          <a:xfrm>
            <a:off x="411480" y="1612669"/>
            <a:ext cx="11356848" cy="4961867"/>
          </a:xfrm>
        </p:spPr>
        <p:txBody>
          <a:bodyPr>
            <a:noAutofit/>
          </a:bodyPr>
          <a:lstStyle/>
          <a:p>
            <a:pPr>
              <a:spcBef>
                <a:spcPts val="0"/>
              </a:spcBef>
            </a:pPr>
            <a:r>
              <a:rPr lang="en-US" sz="3300" b="1" dirty="0"/>
              <a:t>SOLOMON – He understood the wisdom of Team Ministry; He </a:t>
            </a:r>
            <a:r>
              <a:rPr lang="en-US" sz="3300" b="1" dirty="0" smtClean="0"/>
              <a:t>writes </a:t>
            </a:r>
            <a:r>
              <a:rPr lang="en-US" sz="3300" b="1" dirty="0"/>
              <a:t>“ Two are better than one ..a cord of strands is not quickly broken Eccl 4: 9-12. Teams are better and stronger than individual </a:t>
            </a:r>
            <a:r>
              <a:rPr lang="en-US" sz="3300" b="1" dirty="0" smtClean="0"/>
              <a:t>performances</a:t>
            </a:r>
          </a:p>
          <a:p>
            <a:pPr marL="0" indent="0">
              <a:spcBef>
                <a:spcPts val="0"/>
              </a:spcBef>
              <a:buNone/>
            </a:pPr>
            <a:endParaRPr lang="en-US" sz="3300" b="1" dirty="0" smtClean="0"/>
          </a:p>
          <a:p>
            <a:pPr>
              <a:spcBef>
                <a:spcPts val="0"/>
              </a:spcBef>
            </a:pPr>
            <a:r>
              <a:rPr lang="en-US" sz="3300" b="1" dirty="0"/>
              <a:t>JESUS – Jesus modeled team ministry. Together with a group of uneducated, unknown persons that he called, they worked as a team toward a common vision. Luke 10: 1-24. The team continued when Jesus left</a:t>
            </a:r>
            <a:r>
              <a:rPr lang="en-US" sz="3300" b="1" dirty="0" smtClean="0"/>
              <a:t>.</a:t>
            </a:r>
            <a:endParaRPr lang="en-US" sz="3300" b="1" dirty="0"/>
          </a:p>
        </p:txBody>
      </p:sp>
    </p:spTree>
    <p:extLst>
      <p:ext uri="{BB962C8B-B14F-4D97-AF65-F5344CB8AC3E}">
        <p14:creationId xmlns:p14="http://schemas.microsoft.com/office/powerpoint/2010/main" val="7067174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4076" y="160695"/>
            <a:ext cx="9695346" cy="1293028"/>
          </a:xfrm>
        </p:spPr>
        <p:txBody>
          <a:bodyPr/>
          <a:lstStyle/>
          <a:p>
            <a:r>
              <a:rPr lang="en-US" b="1" dirty="0"/>
              <a:t>TEAMWORK EXAMPLES FROM THE BIBLE</a:t>
            </a:r>
            <a:endParaRPr lang="en-US" dirty="0"/>
          </a:p>
        </p:txBody>
      </p:sp>
      <p:sp>
        <p:nvSpPr>
          <p:cNvPr id="3" name="Content Placeholder 2"/>
          <p:cNvSpPr>
            <a:spLocks noGrp="1"/>
          </p:cNvSpPr>
          <p:nvPr>
            <p:ph idx="1"/>
          </p:nvPr>
        </p:nvSpPr>
        <p:spPr>
          <a:xfrm>
            <a:off x="164592" y="1180407"/>
            <a:ext cx="11759184" cy="5247825"/>
          </a:xfrm>
        </p:spPr>
        <p:txBody>
          <a:bodyPr>
            <a:noAutofit/>
          </a:bodyPr>
          <a:lstStyle/>
          <a:p>
            <a:pPr>
              <a:spcBef>
                <a:spcPts val="0"/>
              </a:spcBef>
            </a:pPr>
            <a:r>
              <a:rPr lang="en-US" sz="2900" b="1" dirty="0"/>
              <a:t>THE EARLY CHURCH – </a:t>
            </a:r>
          </a:p>
          <a:p>
            <a:pPr marL="0" indent="0">
              <a:spcBef>
                <a:spcPts val="0"/>
              </a:spcBef>
              <a:buNone/>
            </a:pPr>
            <a:r>
              <a:rPr lang="en-US" sz="2900" b="1" dirty="0"/>
              <a:t>  - Choosing of the seven for a new ministry to widows led to exponential growth of the church Acts 6: 1-7</a:t>
            </a:r>
          </a:p>
          <a:p>
            <a:pPr marL="0" indent="0">
              <a:spcBef>
                <a:spcPts val="0"/>
              </a:spcBef>
              <a:buNone/>
            </a:pPr>
            <a:endParaRPr lang="en-US" sz="2900" b="1" dirty="0" smtClean="0"/>
          </a:p>
          <a:p>
            <a:pPr>
              <a:spcBef>
                <a:spcPts val="0"/>
              </a:spcBef>
            </a:pPr>
            <a:r>
              <a:rPr lang="en-US" sz="2900" b="1" dirty="0" smtClean="0"/>
              <a:t>- </a:t>
            </a:r>
            <a:r>
              <a:rPr lang="en-US" sz="2900" b="1" dirty="0"/>
              <a:t>Paul and Barnabas worked as </a:t>
            </a:r>
            <a:r>
              <a:rPr lang="en-US" sz="2900" b="1" dirty="0" smtClean="0"/>
              <a:t>a team </a:t>
            </a:r>
            <a:r>
              <a:rPr lang="en-US" sz="2900" b="1" dirty="0"/>
              <a:t>with the new church of Gentiles in Antioch Acts </a:t>
            </a:r>
            <a:r>
              <a:rPr lang="en-US" sz="2900" b="1" dirty="0" smtClean="0"/>
              <a:t>11:19-30</a:t>
            </a:r>
            <a:endParaRPr lang="en-US" sz="2900" b="1" dirty="0"/>
          </a:p>
          <a:p>
            <a:pPr marL="0" indent="0">
              <a:spcBef>
                <a:spcPts val="0"/>
              </a:spcBef>
              <a:buNone/>
            </a:pPr>
            <a:r>
              <a:rPr lang="en-US" sz="2900" b="1" dirty="0"/>
              <a:t>  - Believers praying for Peter’s release from prison Acts 12: </a:t>
            </a:r>
            <a:r>
              <a:rPr lang="en-US" sz="2900" b="1" dirty="0" smtClean="0"/>
              <a:t>12-17</a:t>
            </a:r>
          </a:p>
          <a:p>
            <a:pPr marL="0" indent="0">
              <a:spcBef>
                <a:spcPts val="0"/>
              </a:spcBef>
              <a:buNone/>
            </a:pPr>
            <a:endParaRPr lang="en-US" sz="2900" b="1" dirty="0"/>
          </a:p>
          <a:p>
            <a:pPr>
              <a:spcBef>
                <a:spcPts val="0"/>
              </a:spcBef>
            </a:pPr>
            <a:r>
              <a:rPr lang="en-US" sz="2900" b="1" dirty="0"/>
              <a:t>  THE APOSTLE PAUL – Paul and Apollos were on the same </a:t>
            </a:r>
            <a:r>
              <a:rPr lang="en-US" sz="2900" b="1" dirty="0" smtClean="0"/>
              <a:t>team</a:t>
            </a:r>
          </a:p>
          <a:p>
            <a:pPr marL="0" indent="0">
              <a:spcBef>
                <a:spcPts val="0"/>
              </a:spcBef>
              <a:buNone/>
            </a:pPr>
            <a:r>
              <a:rPr lang="en-US" sz="2900" b="1" dirty="0" smtClean="0"/>
              <a:t> 1st Cor. </a:t>
            </a:r>
            <a:r>
              <a:rPr lang="en-US" sz="2900" b="1" dirty="0"/>
              <a:t>3: 7-10. Paul, a church planter, Apollos a nurturer and disciple. Paul partnered with Barnabas, John, Simeon, Lucius Timothy, Silas etc.</a:t>
            </a:r>
          </a:p>
          <a:p>
            <a:pPr marL="514350" indent="-514350">
              <a:spcBef>
                <a:spcPts val="0"/>
              </a:spcBef>
              <a:buFont typeface="+mj-lt"/>
              <a:buAutoNum type="arabicPeriod"/>
            </a:pPr>
            <a:endParaRPr lang="en-US" sz="2900" b="1" dirty="0"/>
          </a:p>
          <a:p>
            <a:pPr marL="0" indent="0">
              <a:spcBef>
                <a:spcPts val="0"/>
              </a:spcBef>
              <a:buNone/>
            </a:pPr>
            <a:endParaRPr lang="en-US" sz="2900" b="1" dirty="0"/>
          </a:p>
        </p:txBody>
      </p:sp>
    </p:spTree>
    <p:extLst>
      <p:ext uri="{BB962C8B-B14F-4D97-AF65-F5344CB8AC3E}">
        <p14:creationId xmlns:p14="http://schemas.microsoft.com/office/powerpoint/2010/main" val="10813341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0" y="3800"/>
            <a:ext cx="8610600" cy="1293028"/>
          </a:xfrm>
        </p:spPr>
        <p:txBody>
          <a:bodyPr/>
          <a:lstStyle/>
          <a:p>
            <a:r>
              <a:rPr lang="en-US" b="1" dirty="0" smtClean="0"/>
              <a:t>WHY TEAMWORK IS IMPORTANT</a:t>
            </a:r>
            <a:endParaRPr lang="en-US" b="1" dirty="0"/>
          </a:p>
        </p:txBody>
      </p:sp>
      <p:sp>
        <p:nvSpPr>
          <p:cNvPr id="3" name="Content Placeholder 2"/>
          <p:cNvSpPr>
            <a:spLocks noGrp="1"/>
          </p:cNvSpPr>
          <p:nvPr>
            <p:ph idx="1"/>
          </p:nvPr>
        </p:nvSpPr>
        <p:spPr/>
        <p:txBody>
          <a:bodyPr>
            <a:normAutofit/>
          </a:bodyPr>
          <a:lstStyle/>
          <a:p>
            <a:pPr>
              <a:spcBef>
                <a:spcPts val="0"/>
              </a:spcBef>
            </a:pPr>
            <a:r>
              <a:rPr lang="en-US" sz="3200" b="1" dirty="0" smtClean="0"/>
              <a:t>TOGETHER, EVERYONE ACHIEVES MORE (T.E.A.M)</a:t>
            </a:r>
          </a:p>
          <a:p>
            <a:pPr>
              <a:spcBef>
                <a:spcPts val="0"/>
              </a:spcBef>
            </a:pPr>
            <a:endParaRPr lang="en-US" sz="3200" b="1" dirty="0" smtClean="0"/>
          </a:p>
          <a:p>
            <a:pPr>
              <a:spcBef>
                <a:spcPts val="0"/>
              </a:spcBef>
            </a:pPr>
            <a:r>
              <a:rPr lang="en-US" sz="3200" b="1" dirty="0" smtClean="0"/>
              <a:t>Team approach is the Biblical model</a:t>
            </a:r>
          </a:p>
          <a:p>
            <a:pPr marL="0" indent="0">
              <a:spcBef>
                <a:spcPts val="0"/>
              </a:spcBef>
              <a:buNone/>
            </a:pPr>
            <a:endParaRPr lang="en-US" sz="3200" b="1" dirty="0" smtClean="0"/>
          </a:p>
          <a:p>
            <a:pPr>
              <a:spcBef>
                <a:spcPts val="0"/>
              </a:spcBef>
            </a:pPr>
            <a:r>
              <a:rPr lang="en-US" sz="3200" b="1" dirty="0" smtClean="0"/>
              <a:t>Teamwork motivates unity – promotes an atmosphere that fosters friendship and loyalty, motivates members to work harder toward the same vision in a healthy and working environment</a:t>
            </a:r>
          </a:p>
          <a:p>
            <a:pPr>
              <a:spcBef>
                <a:spcPts val="0"/>
              </a:spcBef>
            </a:pPr>
            <a:endParaRPr lang="en-US" sz="3200" b="1" dirty="0"/>
          </a:p>
        </p:txBody>
      </p:sp>
    </p:spTree>
    <p:extLst>
      <p:ext uri="{BB962C8B-B14F-4D97-AF65-F5344CB8AC3E}">
        <p14:creationId xmlns:p14="http://schemas.microsoft.com/office/powerpoint/2010/main" val="2223548057"/>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850" y="289"/>
            <a:ext cx="8610600" cy="1293028"/>
          </a:xfrm>
        </p:spPr>
        <p:txBody>
          <a:bodyPr/>
          <a:lstStyle/>
          <a:p>
            <a:r>
              <a:rPr lang="en-US" b="1" dirty="0">
                <a:effectLst>
                  <a:outerShdw blurRad="38100" dist="38100" dir="2700000" algn="tl">
                    <a:srgbClr val="000000">
                      <a:alpha val="43137"/>
                    </a:srgbClr>
                  </a:outerShdw>
                </a:effectLst>
              </a:rPr>
              <a:t>WHY TEAMWORK IS IMPORTANT</a:t>
            </a:r>
          </a:p>
        </p:txBody>
      </p:sp>
      <p:sp>
        <p:nvSpPr>
          <p:cNvPr id="3" name="Content Placeholder 2"/>
          <p:cNvSpPr>
            <a:spLocks noGrp="1"/>
          </p:cNvSpPr>
          <p:nvPr>
            <p:ph idx="1"/>
          </p:nvPr>
        </p:nvSpPr>
        <p:spPr>
          <a:xfrm>
            <a:off x="804672" y="1719073"/>
            <a:ext cx="10597896" cy="4645152"/>
          </a:xfrm>
        </p:spPr>
        <p:txBody>
          <a:bodyPr>
            <a:noAutofit/>
          </a:bodyPr>
          <a:lstStyle/>
          <a:p>
            <a:pPr>
              <a:spcBef>
                <a:spcPts val="0"/>
              </a:spcBef>
            </a:pPr>
            <a:r>
              <a:rPr lang="en-US" sz="2800" b="1" dirty="0"/>
              <a:t>Teamwork create an environment that allows everyone to go beyond their limitations – provides diversity of thought, creativity, perspectives, opportunities, and problem-solving approaches. Sharing different opinions and experiences strengthens accountability and can help faster decision making</a:t>
            </a:r>
            <a:r>
              <a:rPr lang="en-US" sz="2800" b="1" dirty="0" smtClean="0"/>
              <a:t>.</a:t>
            </a:r>
          </a:p>
          <a:p>
            <a:pPr marL="0" indent="0">
              <a:spcBef>
                <a:spcPts val="0"/>
              </a:spcBef>
              <a:buNone/>
            </a:pPr>
            <a:endParaRPr lang="en-US" sz="2800" b="1" dirty="0"/>
          </a:p>
          <a:p>
            <a:pPr>
              <a:spcBef>
                <a:spcPts val="0"/>
              </a:spcBef>
            </a:pPr>
            <a:r>
              <a:rPr lang="en-US" sz="2800" b="1" dirty="0" smtClean="0"/>
              <a:t>Teamwork provides improved efficiency and productivity – allows workload to be shared, reducing the pressure on individuals and ensure tasks are completed within set time frame</a:t>
            </a:r>
          </a:p>
        </p:txBody>
      </p:sp>
    </p:spTree>
    <p:extLst>
      <p:ext uri="{BB962C8B-B14F-4D97-AF65-F5344CB8AC3E}">
        <p14:creationId xmlns:p14="http://schemas.microsoft.com/office/powerpoint/2010/main" val="1256382415"/>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4230" y="6276"/>
            <a:ext cx="8610600" cy="1293028"/>
          </a:xfrm>
        </p:spPr>
        <p:txBody>
          <a:bodyPr/>
          <a:lstStyle/>
          <a:p>
            <a:r>
              <a:rPr lang="en-US" b="1" dirty="0"/>
              <a:t>WHY TEAMWORK IS IMPORTANT</a:t>
            </a:r>
          </a:p>
        </p:txBody>
      </p:sp>
      <p:sp>
        <p:nvSpPr>
          <p:cNvPr id="3" name="Content Placeholder 2"/>
          <p:cNvSpPr>
            <a:spLocks noGrp="1"/>
          </p:cNvSpPr>
          <p:nvPr>
            <p:ph idx="1"/>
          </p:nvPr>
        </p:nvSpPr>
        <p:spPr>
          <a:xfrm>
            <a:off x="658368" y="2002536"/>
            <a:ext cx="10369296" cy="4024125"/>
          </a:xfrm>
        </p:spPr>
        <p:txBody>
          <a:bodyPr>
            <a:normAutofit/>
          </a:bodyPr>
          <a:lstStyle/>
          <a:p>
            <a:pPr>
              <a:spcBef>
                <a:spcPts val="0"/>
              </a:spcBef>
            </a:pPr>
            <a:r>
              <a:rPr lang="en-US" sz="3300" b="1" dirty="0" smtClean="0"/>
              <a:t>Church growth occurs. Team ministry decentralizes the church and opens it to growth</a:t>
            </a:r>
          </a:p>
          <a:p>
            <a:pPr>
              <a:spcBef>
                <a:spcPts val="0"/>
              </a:spcBef>
            </a:pPr>
            <a:endParaRPr lang="en-US" sz="3300" b="1" dirty="0" smtClean="0"/>
          </a:p>
          <a:p>
            <a:pPr>
              <a:spcBef>
                <a:spcPts val="0"/>
              </a:spcBef>
            </a:pPr>
            <a:r>
              <a:rPr lang="en-US" sz="3300" b="1" dirty="0" smtClean="0"/>
              <a:t>The Results are multiplied. The team always outperforms the individual. The sum is greater than its parts. Our personal success is linked to one another’s success on the team.</a:t>
            </a:r>
          </a:p>
        </p:txBody>
      </p:sp>
    </p:spTree>
    <p:extLst>
      <p:ext uri="{BB962C8B-B14F-4D97-AF65-F5344CB8AC3E}">
        <p14:creationId xmlns:p14="http://schemas.microsoft.com/office/powerpoint/2010/main" val="2240626094"/>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1211</TotalTime>
  <Words>1418</Words>
  <Application>Microsoft Office PowerPoint</Application>
  <PresentationFormat>Widescreen</PresentationFormat>
  <Paragraphs>119</Paragraphs>
  <Slides>25</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Century Gothic</vt:lpstr>
      <vt:lpstr>Vapor Trail</vt:lpstr>
      <vt:lpstr>TEAMWORK  IN MINISTRY - LEADERSHIP/PASTORATE</vt:lpstr>
      <vt:lpstr>PowerPoint Presentation</vt:lpstr>
      <vt:lpstr>PowerPoint Presentation</vt:lpstr>
      <vt:lpstr>TEAMWORK EXAMPLES FROM THE BIBLE</vt:lpstr>
      <vt:lpstr>TEAMWORK EXAMPLES FROM THE BIBLE</vt:lpstr>
      <vt:lpstr>TEAMWORK EXAMPLES FROM THE BIBLE</vt:lpstr>
      <vt:lpstr>WHY TEAMWORK IS IMPORTANT</vt:lpstr>
      <vt:lpstr>WHY TEAMWORK IS IMPORTANT</vt:lpstr>
      <vt:lpstr>WHY TEAMWORK IS IMPORTANT</vt:lpstr>
      <vt:lpstr>WHY TEAMWORK IS IMPORTANT</vt:lpstr>
      <vt:lpstr>WHY TEAMWORK IS IMPORTANT</vt:lpstr>
      <vt:lpstr>THINGS THAT SABOTAGE TEAMWORK</vt:lpstr>
      <vt:lpstr>THINGS THAT SABOTAGE TEAMWORK</vt:lpstr>
      <vt:lpstr>THINGS THAT SABOTAGE TEAMWORK</vt:lpstr>
      <vt:lpstr>CHARATERISTICS OF GOOD TEAMWORK</vt:lpstr>
      <vt:lpstr>CHARATERISTICS OF GOOD TEAMWORK</vt:lpstr>
      <vt:lpstr>CHARATERISTICS OF GOOD TEAMWORK</vt:lpstr>
      <vt:lpstr>CHARATERISTICS OF GOOD TEAMWORK</vt:lpstr>
      <vt:lpstr>ESSENTIAL QUALITIES OF A TEAMPLAYER</vt:lpstr>
      <vt:lpstr>ESSENTIAL QUALITIES OF A TEAMPLAYER</vt:lpstr>
      <vt:lpstr>ESSENTIAL QUALITIES OF A TEAMPLAYER</vt:lpstr>
      <vt:lpstr>ESSENTIAL QUALITIES OF A TEAMPLAYER</vt:lpstr>
      <vt:lpstr>WHAT DOES ALL OF THIS MEAN?</vt:lpstr>
      <vt:lpstr>What is Our take home as leaders</vt:lpstr>
      <vt:lpstr>PowerPoint Presentation</vt:lpstr>
    </vt:vector>
  </TitlesOfParts>
  <Company>The Church Of Pentecost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Elder Robert Nyarko</dc:creator>
  <cp:lastModifiedBy>Elder Robert Nyarko</cp:lastModifiedBy>
  <cp:revision>53</cp:revision>
  <cp:lastPrinted>2019-08-23T02:02:19Z</cp:lastPrinted>
  <dcterms:created xsi:type="dcterms:W3CDTF">2019-08-21T14:12:31Z</dcterms:created>
  <dcterms:modified xsi:type="dcterms:W3CDTF">2020-02-22T11:47:21Z</dcterms:modified>
</cp:coreProperties>
</file>

<file path=docProps/thumbnail.jpeg>
</file>